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77" r:id="rId1"/>
  </p:sldMasterIdLst>
  <p:notesMasterIdLst>
    <p:notesMasterId r:id="rId16"/>
  </p:notesMasterIdLst>
  <p:sldIdLst>
    <p:sldId id="256" r:id="rId2"/>
    <p:sldId id="259" r:id="rId3"/>
    <p:sldId id="258" r:id="rId4"/>
    <p:sldId id="260" r:id="rId5"/>
    <p:sldId id="262" r:id="rId6"/>
    <p:sldId id="266" r:id="rId7"/>
    <p:sldId id="267" r:id="rId8"/>
    <p:sldId id="268" r:id="rId9"/>
    <p:sldId id="269" r:id="rId10"/>
    <p:sldId id="270" r:id="rId11"/>
    <p:sldId id="271" r:id="rId12"/>
    <p:sldId id="274" r:id="rId13"/>
    <p:sldId id="272" r:id="rId14"/>
    <p:sldId id="273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729"/>
  </p:normalViewPr>
  <p:slideViewPr>
    <p:cSldViewPr snapToGrid="0" snapToObjects="1">
      <p:cViewPr varScale="1">
        <p:scale>
          <a:sx n="109" d="100"/>
          <a:sy n="109" d="100"/>
        </p:scale>
        <p:origin x="1720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74714A-F8EC-FA4C-B30F-E514EE69B885}" type="datetimeFigureOut">
              <a:rPr lang="en-US" smtClean="0"/>
              <a:t>8/10/17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D7AB14-652F-884C-93B9-F74E60ED0E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8226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5EE7D4A-0689-C044-8812-93C62E214BD7}" type="slidenum">
              <a:rPr lang="en-US" sz="1200"/>
              <a:pPr/>
              <a:t>2</a:t>
            </a:fld>
            <a:endParaRPr lang="en-US" sz="120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913F36E-0EDE-DD4E-8A0F-67CF30343BF4}" type="slidenum">
              <a:rPr lang="en-US" sz="1200"/>
              <a:pPr/>
              <a:t>11</a:t>
            </a:fld>
            <a:endParaRPr lang="en-US" sz="120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5DE57F3-E960-E44D-88B5-77CD9269DDDE}" type="slidenum">
              <a:rPr lang="en-US" sz="1200"/>
              <a:pPr/>
              <a:t>12</a:t>
            </a:fld>
            <a:endParaRPr lang="en-US" sz="120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11740B1-0715-934E-9C65-89FF188D8523}" type="slidenum">
              <a:rPr lang="en-US" sz="1200"/>
              <a:pPr/>
              <a:t>13</a:t>
            </a:fld>
            <a:endParaRPr lang="en-US" sz="120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288492C-DC5F-B541-9A73-DB17D7D33808}" type="slidenum">
              <a:rPr lang="en-US" sz="1200"/>
              <a:pPr/>
              <a:t>3</a:t>
            </a:fld>
            <a:endParaRPr lang="en-US" sz="120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08AB9BB-B9D0-8049-BF27-E56DEA29B25D}" type="slidenum">
              <a:rPr lang="en-US" sz="1200"/>
              <a:pPr/>
              <a:t>4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CC4BAEA-9F8E-4B42-90C8-4281702A195E}" type="slidenum">
              <a:rPr lang="en-US" sz="1200"/>
              <a:pPr/>
              <a:t>5</a:t>
            </a:fld>
            <a:endParaRPr lang="en-US" sz="120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C46595D-19E3-AD4D-9857-0E1E3A12CCEA}" type="slidenum">
              <a:rPr lang="en-US" sz="1200"/>
              <a:pPr/>
              <a:t>6</a:t>
            </a:fld>
            <a:endParaRPr lang="en-US" sz="120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8126E5E-0F29-B14A-B366-8345A65C7DBF}" type="slidenum">
              <a:rPr lang="en-US" sz="1200"/>
              <a:pPr/>
              <a:t>7</a:t>
            </a:fld>
            <a:endParaRPr lang="en-US" sz="120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5D88096-77D5-0749-838A-A233B6DC3A3C}" type="slidenum">
              <a:rPr lang="en-US" sz="1200"/>
              <a:pPr/>
              <a:t>8</a:t>
            </a:fld>
            <a:endParaRPr lang="en-US" sz="120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A3C9352-5071-1948-9362-F846EAD1B4CD}" type="slidenum">
              <a:rPr lang="en-US" sz="1200"/>
              <a:pPr/>
              <a:t>9</a:t>
            </a:fld>
            <a:endParaRPr lang="en-US" sz="120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F610E91-3D3D-8249-AB15-46400C67ECED}" type="slidenum">
              <a:rPr lang="en-US" sz="1200"/>
              <a:pPr/>
              <a:t>10</a:t>
            </a:fld>
            <a:endParaRPr lang="en-US" sz="120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BD458-BB8A-7847-90BC-58FEF6C391F0}" type="datetimeFigureOut">
              <a:rPr lang="en-US" smtClean="0"/>
              <a:t>8/10/17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BD458-BB8A-7847-90BC-58FEF6C391F0}" type="datetimeFigureOut">
              <a:rPr lang="en-US" smtClean="0"/>
              <a:t>8/10/17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E8DCA-6428-7046-A73E-C4E1CAB488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BD458-BB8A-7847-90BC-58FEF6C391F0}" type="datetimeFigureOut">
              <a:rPr lang="en-US" smtClean="0"/>
              <a:t>8/10/17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E8DCA-6428-7046-A73E-C4E1CAB488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BD458-BB8A-7847-90BC-58FEF6C391F0}" type="datetimeFigureOut">
              <a:rPr lang="en-US" smtClean="0"/>
              <a:t>8/10/17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E8DCA-6428-7046-A73E-C4E1CAB488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BD458-BB8A-7847-90BC-58FEF6C391F0}" type="datetimeFigureOut">
              <a:rPr lang="en-US" smtClean="0"/>
              <a:t>8/10/17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E8DCA-6428-7046-A73E-C4E1CAB48886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BD458-BB8A-7847-90BC-58FEF6C391F0}" type="datetimeFigureOut">
              <a:rPr lang="en-US" smtClean="0"/>
              <a:t>8/10/17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E8DCA-6428-7046-A73E-C4E1CAB488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BD458-BB8A-7847-90BC-58FEF6C391F0}" type="datetimeFigureOut">
              <a:rPr lang="en-US" smtClean="0"/>
              <a:t>8/10/17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E8DCA-6428-7046-A73E-C4E1CAB488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BD458-BB8A-7847-90BC-58FEF6C391F0}" type="datetimeFigureOut">
              <a:rPr lang="en-US" smtClean="0"/>
              <a:t>8/10/17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1E8DCA-6428-7046-A73E-C4E1CAB4888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BD458-BB8A-7847-90BC-58FEF6C391F0}" type="datetimeFigureOut">
              <a:rPr lang="en-US" smtClean="0"/>
              <a:t>8/10/17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E8DCA-6428-7046-A73E-C4E1CAB488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BD458-BB8A-7847-90BC-58FEF6C391F0}" type="datetimeFigureOut">
              <a:rPr lang="en-US" smtClean="0"/>
              <a:t>8/10/17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391E8DCA-6428-7046-A73E-C4E1CAB488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Drag picture to placeholder or click icon to add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16BBD458-BB8A-7847-90BC-58FEF6C391F0}" type="datetimeFigureOut">
              <a:rPr lang="en-US" smtClean="0"/>
              <a:t>8/10/17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E8DCA-6428-7046-A73E-C4E1CAB488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16BBD458-BB8A-7847-90BC-58FEF6C391F0}" type="datetimeFigureOut">
              <a:rPr lang="en-US" smtClean="0"/>
              <a:t>8/10/17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391E8DCA-6428-7046-A73E-C4E1CAB48886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emf"/></Relationships>
</file>

<file path=ppt/slides/_rels/slide1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.png"/><Relationship Id="rId12" Type="http://schemas.openxmlformats.org/officeDocument/2006/relationships/image" Target="../media/image1.tiff"/><Relationship Id="rId13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png"/><Relationship Id="rId4" Type="http://schemas.openxmlformats.org/officeDocument/2006/relationships/image" Target="../media/image7.jpe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emf"/><Relationship Id="rId8" Type="http://schemas.openxmlformats.org/officeDocument/2006/relationships/image" Target="../media/image11.png"/><Relationship Id="rId9" Type="http://schemas.openxmlformats.org/officeDocument/2006/relationships/image" Target="../media/image12.emf"/><Relationship Id="rId10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9064" y="3813840"/>
            <a:ext cx="6480048" cy="2301240"/>
          </a:xfrm>
        </p:spPr>
        <p:txBody>
          <a:bodyPr/>
          <a:lstStyle/>
          <a:p>
            <a:r>
              <a:rPr lang="en-US" dirty="0" smtClean="0"/>
              <a:t>An Overview of IRIS and IRIS Data Services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3050" y="1994632"/>
            <a:ext cx="6480048" cy="1752600"/>
          </a:xfrm>
        </p:spPr>
        <p:txBody>
          <a:bodyPr/>
          <a:lstStyle/>
          <a:p>
            <a:r>
              <a:rPr lang="en-US" dirty="0" smtClean="0"/>
              <a:t>TIM AHERN, DIRECTOR, IRIS DATA SERVICES</a:t>
            </a:r>
            <a:endParaRPr lang="en-US" dirty="0"/>
          </a:p>
        </p:txBody>
      </p:sp>
      <p:pic>
        <p:nvPicPr>
          <p:cNvPr id="5" name="Picture 4" descr="WorkshopLogo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298" y="0"/>
            <a:ext cx="30480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595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5"/>
          <p:cNvSpPr>
            <a:spLocks noChangeArrowheads="1"/>
          </p:cNvSpPr>
          <p:nvPr/>
        </p:nvSpPr>
        <p:spPr bwMode="auto">
          <a:xfrm>
            <a:off x="1447800" y="533400"/>
            <a:ext cx="578008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400">
                <a:solidFill>
                  <a:srgbClr val="DADADA"/>
                </a:solidFill>
              </a:rPr>
              <a:t>Archiving and curation</a:t>
            </a:r>
          </a:p>
        </p:txBody>
      </p:sp>
      <p:pic>
        <p:nvPicPr>
          <p:cNvPr id="3" name="Picture 2" descr="Ch-Archiv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77" y="67472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925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5"/>
          <p:cNvSpPr>
            <a:spLocks noChangeArrowheads="1"/>
          </p:cNvSpPr>
          <p:nvPr/>
        </p:nvSpPr>
        <p:spPr bwMode="auto">
          <a:xfrm>
            <a:off x="962025" y="533400"/>
            <a:ext cx="818197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400">
                <a:solidFill>
                  <a:srgbClr val="DADADA"/>
                </a:solidFill>
              </a:rPr>
              <a:t>IRIS Data Services - distribution</a:t>
            </a:r>
          </a:p>
        </p:txBody>
      </p:sp>
      <p:pic>
        <p:nvPicPr>
          <p:cNvPr id="3" name="Picture 2" descr="Ch-ProjByTyp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16" y="53340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915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 Box 8"/>
          <p:cNvSpPr txBox="1">
            <a:spLocks noChangeArrowheads="1"/>
          </p:cNvSpPr>
          <p:nvPr/>
        </p:nvSpPr>
        <p:spPr bwMode="auto">
          <a:xfrm>
            <a:off x="3122817" y="703338"/>
            <a:ext cx="298471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dirty="0" smtClean="0"/>
              <a:t>10th </a:t>
            </a:r>
            <a:r>
              <a:rPr lang="en-US" dirty="0"/>
              <a:t>Data Workshop</a:t>
            </a:r>
          </a:p>
        </p:txBody>
      </p: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1469593" y="1307407"/>
            <a:ext cx="1557337" cy="2339975"/>
            <a:chOff x="2589142" y="3657600"/>
            <a:chExt cx="1558019" cy="2339259"/>
          </a:xfrm>
        </p:grpSpPr>
        <p:pic>
          <p:nvPicPr>
            <p:cNvPr id="15387" name="Picture 5" descr="Brazil T Shirt 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7000" y="4343400"/>
              <a:ext cx="1416635" cy="16534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88" name="Text Box 10"/>
            <p:cNvSpPr txBox="1">
              <a:spLocks noChangeArrowheads="1"/>
            </p:cNvSpPr>
            <p:nvPr/>
          </p:nvSpPr>
          <p:spPr bwMode="auto">
            <a:xfrm>
              <a:off x="2589142" y="3657600"/>
              <a:ext cx="1558019" cy="646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 dirty="0"/>
                <a:t>Sao Paulo</a:t>
              </a:r>
            </a:p>
            <a:p>
              <a:pPr algn="ctr"/>
              <a:r>
                <a:rPr lang="en-US" sz="1800" dirty="0"/>
                <a:t> Brazil (2006)</a:t>
              </a:r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2898396" y="1333600"/>
            <a:ext cx="1827213" cy="2287588"/>
            <a:chOff x="4139048" y="3657600"/>
            <a:chExt cx="1826868" cy="2287588"/>
          </a:xfrm>
        </p:grpSpPr>
        <p:pic>
          <p:nvPicPr>
            <p:cNvPr id="15385" name="Picture 6" descr="Malaysia-tshirt-logo-roun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7200" y="4343400"/>
              <a:ext cx="1601788" cy="1601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86" name="Text Box 11"/>
            <p:cNvSpPr txBox="1">
              <a:spLocks noChangeArrowheads="1"/>
            </p:cNvSpPr>
            <p:nvPr/>
          </p:nvSpPr>
          <p:spPr bwMode="auto">
            <a:xfrm>
              <a:off x="4139048" y="3657600"/>
              <a:ext cx="182686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/>
                <a:t>Petaling Jaya</a:t>
              </a:r>
            </a:p>
            <a:p>
              <a:pPr algn="ctr"/>
              <a:r>
                <a:rPr lang="en-US" sz="1800"/>
                <a:t>Malaysia (2007)</a:t>
              </a:r>
            </a:p>
          </p:txBody>
        </p:sp>
      </p:grpSp>
      <p:sp>
        <p:nvSpPr>
          <p:cNvPr id="15364" name="Rectangle 15"/>
          <p:cNvSpPr>
            <a:spLocks noChangeArrowheads="1"/>
          </p:cNvSpPr>
          <p:nvPr/>
        </p:nvSpPr>
        <p:spPr bwMode="auto">
          <a:xfrm>
            <a:off x="762000" y="152400"/>
            <a:ext cx="8382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/>
              <a:t>Managing Data from Seismic Networks</a:t>
            </a:r>
          </a:p>
        </p:txBody>
      </p:sp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4702286" y="1330426"/>
            <a:ext cx="1504950" cy="2293937"/>
            <a:chOff x="7285942" y="4392613"/>
            <a:chExt cx="1506317" cy="2293937"/>
          </a:xfrm>
        </p:grpSpPr>
        <p:sp>
          <p:nvSpPr>
            <p:cNvPr id="15383" name="Text Box 11"/>
            <p:cNvSpPr txBox="1">
              <a:spLocks noChangeArrowheads="1"/>
            </p:cNvSpPr>
            <p:nvPr/>
          </p:nvSpPr>
          <p:spPr bwMode="auto">
            <a:xfrm>
              <a:off x="7285942" y="4392613"/>
              <a:ext cx="1506317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/>
                <a:t>Giza</a:t>
              </a:r>
            </a:p>
            <a:p>
              <a:pPr algn="ctr"/>
              <a:r>
                <a:rPr lang="en-US" sz="1800"/>
                <a:t>Egypt (2009)</a:t>
              </a:r>
            </a:p>
          </p:txBody>
        </p:sp>
        <p:pic>
          <p:nvPicPr>
            <p:cNvPr id="15384" name="Picture 16" descr="Egypt T-shirt back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5200" y="5051425"/>
              <a:ext cx="1371600" cy="163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20"/>
          <p:cNvGrpSpPr>
            <a:grpSpLocks/>
          </p:cNvGrpSpPr>
          <p:nvPr/>
        </p:nvGrpSpPr>
        <p:grpSpPr bwMode="auto">
          <a:xfrm>
            <a:off x="6092669" y="1296294"/>
            <a:ext cx="1676400" cy="2362200"/>
            <a:chOff x="7086600" y="1904999"/>
            <a:chExt cx="1676399" cy="2362201"/>
          </a:xfrm>
        </p:grpSpPr>
        <p:pic>
          <p:nvPicPr>
            <p:cNvPr id="15381" name="Picture 14" descr="Logo-flags2010 brazil workshop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84470" y="2814638"/>
              <a:ext cx="1578529" cy="145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82" name="TextBox 15"/>
            <p:cNvSpPr txBox="1">
              <a:spLocks noChangeArrowheads="1"/>
            </p:cNvSpPr>
            <p:nvPr/>
          </p:nvSpPr>
          <p:spPr bwMode="auto">
            <a:xfrm>
              <a:off x="7086600" y="1904999"/>
              <a:ext cx="1647543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/>
                <a:t>Foz do Iguaçu</a:t>
              </a:r>
            </a:p>
            <a:p>
              <a:pPr algn="ctr"/>
              <a:r>
                <a:rPr lang="en-US" sz="1800"/>
                <a:t>Brazil </a:t>
              </a:r>
            </a:p>
            <a:p>
              <a:pPr algn="ctr"/>
              <a:r>
                <a:rPr lang="en-US" sz="1800"/>
                <a:t>(2010)</a:t>
              </a:r>
            </a:p>
          </p:txBody>
        </p:sp>
      </p:grpSp>
      <p:grpSp>
        <p:nvGrpSpPr>
          <p:cNvPr id="7" name="Group 27"/>
          <p:cNvGrpSpPr>
            <a:grpSpLocks/>
          </p:cNvGrpSpPr>
          <p:nvPr/>
        </p:nvGrpSpPr>
        <p:grpSpPr bwMode="auto">
          <a:xfrm>
            <a:off x="261527" y="4009291"/>
            <a:ext cx="1447800" cy="2590800"/>
            <a:chOff x="3581399" y="1677054"/>
            <a:chExt cx="1447801" cy="2590146"/>
          </a:xfrm>
        </p:grpSpPr>
        <p:sp>
          <p:nvSpPr>
            <p:cNvPr id="15379" name="TextBox 17"/>
            <p:cNvSpPr txBox="1">
              <a:spLocks noChangeArrowheads="1"/>
            </p:cNvSpPr>
            <p:nvPr/>
          </p:nvSpPr>
          <p:spPr bwMode="auto">
            <a:xfrm>
              <a:off x="3581400" y="1677054"/>
              <a:ext cx="1447800" cy="9230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/>
                <a:t>Kuwait City</a:t>
              </a:r>
            </a:p>
            <a:p>
              <a:pPr algn="ctr"/>
              <a:r>
                <a:rPr lang="en-US" sz="1800"/>
                <a:t>Kuwai</a:t>
              </a:r>
            </a:p>
            <a:p>
              <a:pPr algn="ctr"/>
              <a:r>
                <a:rPr lang="en-US" sz="1800"/>
                <a:t>(2013)</a:t>
              </a:r>
            </a:p>
          </p:txBody>
        </p:sp>
        <p:pic>
          <p:nvPicPr>
            <p:cNvPr id="15380" name="Picture 21" descr="revised T-shirt_back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1399" y="2667000"/>
              <a:ext cx="1371225" cy="160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26"/>
          <p:cNvGrpSpPr>
            <a:grpSpLocks/>
          </p:cNvGrpSpPr>
          <p:nvPr/>
        </p:nvGrpSpPr>
        <p:grpSpPr bwMode="auto">
          <a:xfrm>
            <a:off x="7864774" y="1181994"/>
            <a:ext cx="1219200" cy="2590800"/>
            <a:chOff x="5486400" y="1676400"/>
            <a:chExt cx="1219200" cy="2590800"/>
          </a:xfrm>
        </p:grpSpPr>
        <p:pic>
          <p:nvPicPr>
            <p:cNvPr id="15377" name="Picture 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6400" y="2667000"/>
              <a:ext cx="1219200" cy="160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78" name="TextBox 22"/>
            <p:cNvSpPr txBox="1">
              <a:spLocks noChangeArrowheads="1"/>
            </p:cNvSpPr>
            <p:nvPr/>
          </p:nvSpPr>
          <p:spPr bwMode="auto">
            <a:xfrm>
              <a:off x="5562600" y="1676400"/>
              <a:ext cx="1082974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/>
                <a:t>Bangkok</a:t>
              </a:r>
            </a:p>
            <a:p>
              <a:pPr algn="ctr"/>
              <a:r>
                <a:rPr lang="en-US" sz="1800"/>
                <a:t>Thailand </a:t>
              </a:r>
            </a:p>
            <a:p>
              <a:pPr algn="ctr"/>
              <a:r>
                <a:rPr lang="en-US" sz="1800"/>
                <a:t>(2012)</a:t>
              </a:r>
            </a:p>
          </p:txBody>
        </p:sp>
      </p:grpSp>
      <p:grpSp>
        <p:nvGrpSpPr>
          <p:cNvPr id="15369" name="Group 9"/>
          <p:cNvGrpSpPr>
            <a:grpSpLocks/>
          </p:cNvGrpSpPr>
          <p:nvPr/>
        </p:nvGrpSpPr>
        <p:grpSpPr bwMode="auto">
          <a:xfrm>
            <a:off x="2016180" y="4043423"/>
            <a:ext cx="1285875" cy="2522537"/>
            <a:chOff x="2133600" y="1690819"/>
            <a:chExt cx="1285356" cy="2522633"/>
          </a:xfrm>
        </p:grpSpPr>
        <p:pic>
          <p:nvPicPr>
            <p:cNvPr id="15375" name="Picture 4" descr="2014_dms_wksp_back_6-11-14-rev.pdf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3600" y="2667000"/>
              <a:ext cx="1285356" cy="1546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76" name="TextBox 17"/>
            <p:cNvSpPr txBox="1">
              <a:spLocks noChangeArrowheads="1"/>
            </p:cNvSpPr>
            <p:nvPr/>
          </p:nvSpPr>
          <p:spPr bwMode="auto">
            <a:xfrm>
              <a:off x="2173028" y="1690819"/>
              <a:ext cx="1206500" cy="401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/>
                <a:t>Bogota</a:t>
              </a:r>
            </a:p>
            <a:p>
              <a:pPr algn="ctr"/>
              <a:r>
                <a:rPr lang="en-US" sz="1800"/>
                <a:t>Colombia (2014)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-2819531" y="-1008399"/>
            <a:ext cx="1378904" cy="2016798"/>
            <a:chOff x="79309" y="1388046"/>
            <a:chExt cx="1378904" cy="2016798"/>
          </a:xfrm>
        </p:grpSpPr>
        <p:sp>
          <p:nvSpPr>
            <p:cNvPr id="15373" name="Text Box 9"/>
            <p:cNvSpPr txBox="1">
              <a:spLocks noChangeArrowheads="1"/>
            </p:cNvSpPr>
            <p:nvPr/>
          </p:nvSpPr>
          <p:spPr bwMode="auto">
            <a:xfrm>
              <a:off x="118697" y="1388046"/>
              <a:ext cx="1339516" cy="646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 dirty="0" err="1"/>
                <a:t>Palmanova</a:t>
              </a:r>
              <a:endParaRPr lang="en-US" sz="1800" dirty="0"/>
            </a:p>
            <a:p>
              <a:pPr algn="ctr"/>
              <a:r>
                <a:rPr lang="en-US" sz="1800" dirty="0"/>
                <a:t>Italy (2005)</a:t>
              </a:r>
            </a:p>
          </p:txBody>
        </p:sp>
        <p:pic>
          <p:nvPicPr>
            <p:cNvPr id="15374" name="Picture 1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309" y="2150046"/>
              <a:ext cx="1376946" cy="12547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9"/>
          <p:cNvGrpSpPr/>
          <p:nvPr/>
        </p:nvGrpSpPr>
        <p:grpSpPr>
          <a:xfrm>
            <a:off x="3608907" y="4063564"/>
            <a:ext cx="1558734" cy="2482255"/>
            <a:chOff x="1065391" y="1743075"/>
            <a:chExt cx="1558734" cy="2482255"/>
          </a:xfrm>
        </p:grpSpPr>
        <p:sp>
          <p:nvSpPr>
            <p:cNvPr id="15371" name="TextBox 17"/>
            <p:cNvSpPr txBox="1">
              <a:spLocks noChangeArrowheads="1"/>
            </p:cNvSpPr>
            <p:nvPr/>
          </p:nvSpPr>
          <p:spPr bwMode="auto">
            <a:xfrm>
              <a:off x="1276366" y="1743075"/>
              <a:ext cx="1206500" cy="923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 dirty="0"/>
                <a:t>Hanoi Vietnam (2015)</a:t>
              </a:r>
            </a:p>
          </p:txBody>
        </p:sp>
        <p:pic>
          <p:nvPicPr>
            <p:cNvPr id="9" name="Picture 8" descr="Screen Shot 2017-08-07 at 3.13.11 PM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5391" y="2666596"/>
              <a:ext cx="1558734" cy="1558734"/>
            </a:xfrm>
            <a:prstGeom prst="rect">
              <a:avLst/>
            </a:prstGeom>
          </p:spPr>
        </p:pic>
      </p:grpSp>
      <p:pic>
        <p:nvPicPr>
          <p:cNvPr id="11" name="Picture 10" descr="WorkshopLogo2.tif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187" y="4207528"/>
            <a:ext cx="2281666" cy="2395749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0" y="1296294"/>
            <a:ext cx="1513893" cy="2246725"/>
            <a:chOff x="0" y="1296294"/>
            <a:chExt cx="1513893" cy="224672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0" y="2047006"/>
              <a:ext cx="1513893" cy="1496013"/>
            </a:xfrm>
            <a:prstGeom prst="rect">
              <a:avLst/>
            </a:prstGeom>
          </p:spPr>
        </p:pic>
        <p:sp>
          <p:nvSpPr>
            <p:cNvPr id="36" name="Text Box 10"/>
            <p:cNvSpPr txBox="1">
              <a:spLocks noChangeArrowheads="1"/>
            </p:cNvSpPr>
            <p:nvPr/>
          </p:nvSpPr>
          <p:spPr bwMode="auto">
            <a:xfrm>
              <a:off x="85654" y="1296294"/>
              <a:ext cx="1390675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 dirty="0" err="1" smtClean="0"/>
                <a:t>Palmanova</a:t>
              </a:r>
              <a:endParaRPr lang="en-US" sz="1800" dirty="0"/>
            </a:p>
            <a:p>
              <a:pPr algn="ctr"/>
              <a:r>
                <a:rPr lang="en-US" sz="1800" dirty="0" smtClean="0"/>
                <a:t>Italy (2005)</a:t>
              </a:r>
              <a:endParaRPr lang="en-US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2623236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5"/>
          <p:cNvSpPr>
            <a:spLocks noChangeArrowheads="1"/>
          </p:cNvSpPr>
          <p:nvPr/>
        </p:nvSpPr>
        <p:spPr bwMode="auto">
          <a:xfrm>
            <a:off x="914400" y="0"/>
            <a:ext cx="5641975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400">
                <a:solidFill>
                  <a:srgbClr val="DADADA"/>
                </a:solidFill>
              </a:rPr>
              <a:t>IRIS DS</a:t>
            </a:r>
          </a:p>
          <a:p>
            <a:r>
              <a:rPr lang="en-US" sz="4400">
                <a:solidFill>
                  <a:srgbClr val="DADADA"/>
                </a:solidFill>
              </a:rPr>
              <a:t>International Activities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Data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Workshops</a:t>
            </a:r>
          </a:p>
          <a:p>
            <a:pPr lvl="1"/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A total of ten workshops</a:t>
            </a:r>
          </a:p>
          <a:p>
            <a:pPr lvl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Regional Exchange of Earthquake Data (REED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  <a:p>
            <a:pPr marL="36576" indent="0">
              <a:buNone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Support for SeisComp3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Included FDSN web services support</a:t>
            </a:r>
          </a:p>
        </p:txBody>
      </p:sp>
    </p:spTree>
    <p:extLst>
      <p:ext uri="{BB962C8B-B14F-4D97-AF65-F5344CB8AC3E}">
        <p14:creationId xmlns:p14="http://schemas.microsoft.com/office/powerpoint/2010/main" val="2622631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Workshops and REED Projects</a:t>
            </a:r>
            <a:endParaRPr lang="en-US" dirty="0"/>
          </a:p>
        </p:txBody>
      </p:sp>
      <p:pic>
        <p:nvPicPr>
          <p:cNvPr id="4" name="Picture 3" descr="REED+WorkshopLocations copy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343" y="1200392"/>
            <a:ext cx="7307546" cy="5480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417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>
                <a:latin typeface="Arial" charset="0"/>
                <a:ea typeface="ＭＳ Ｐゴシック" charset="0"/>
                <a:cs typeface="ＭＳ Ｐゴシック" charset="0"/>
              </a:rPr>
              <a:t>Installs and operates the infrastructure needed by earth scientists to understand the complex Earth.</a:t>
            </a:r>
          </a:p>
          <a:p>
            <a:r>
              <a:rPr lang="en-US" sz="2800">
                <a:latin typeface="Arial" charset="0"/>
                <a:ea typeface="ＭＳ Ｐゴシック" charset="0"/>
                <a:cs typeface="ＭＳ Ｐゴシック" charset="0"/>
              </a:rPr>
              <a:t>Supports facilities in permanent networks, portable networks and data management services.</a:t>
            </a:r>
          </a:p>
          <a:p>
            <a:endParaRPr lang="en-US" sz="280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459" name="Rectangle 4"/>
          <p:cNvSpPr>
            <a:spLocks noChangeArrowheads="1"/>
          </p:cNvSpPr>
          <p:nvPr/>
        </p:nvSpPr>
        <p:spPr bwMode="auto">
          <a:xfrm>
            <a:off x="838200" y="152400"/>
            <a:ext cx="81534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chemeClr val="accent4"/>
                </a:solidFill>
                <a:ea typeface="ＭＳ Ｐゴシック" charset="-128"/>
                <a:cs typeface="ＭＳ Ｐゴシック" charset="-128"/>
              </a:rPr>
              <a:t>IRIS </a:t>
            </a:r>
          </a:p>
          <a:p>
            <a:pPr>
              <a:defRPr/>
            </a:pPr>
            <a:r>
              <a:rPr lang="en-US" sz="3600" dirty="0">
                <a:solidFill>
                  <a:schemeClr val="accent4"/>
                </a:solidFill>
                <a:ea typeface="ＭＳ Ｐゴシック" charset="-128"/>
                <a:cs typeface="ＭＳ Ｐゴシック" charset="-128"/>
              </a:rPr>
              <a:t>facilitates seismological research</a:t>
            </a:r>
          </a:p>
        </p:txBody>
      </p:sp>
    </p:spTree>
    <p:extLst>
      <p:ext uri="{BB962C8B-B14F-4D97-AF65-F5344CB8AC3E}">
        <p14:creationId xmlns:p14="http://schemas.microsoft.com/office/powerpoint/2010/main" val="150456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716"/>
            <a:ext cx="7982398" cy="5107311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Consortium of </a:t>
            </a: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125 </a:t>
            </a: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US </a:t>
            </a: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Universities and ~</a:t>
            </a: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125 foreign affiliates</a:t>
            </a:r>
          </a:p>
          <a:p>
            <a:pPr>
              <a:lnSpc>
                <a:spcPct val="80000"/>
              </a:lnSpc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National Science Foundation Funded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latin typeface="Arial" charset="0"/>
                <a:ea typeface="ＭＳ Ｐゴシック" charset="0"/>
              </a:rPr>
              <a:t>US</a:t>
            </a:r>
            <a:r>
              <a:rPr lang="en-US" sz="2000" dirty="0" smtClean="0">
                <a:latin typeface="Arial" charset="0"/>
                <a:ea typeface="ＭＳ Ｐゴシック" charset="0"/>
              </a:rPr>
              <a:t>$25 </a:t>
            </a:r>
            <a:r>
              <a:rPr lang="en-US" sz="2000" dirty="0">
                <a:latin typeface="Arial" charset="0"/>
                <a:ea typeface="ＭＳ Ｐゴシック" charset="0"/>
              </a:rPr>
              <a:t>million annual funding under the SAGE award</a:t>
            </a:r>
          </a:p>
          <a:p>
            <a:pPr>
              <a:lnSpc>
                <a:spcPct val="80000"/>
              </a:lnSpc>
            </a:pPr>
            <a:r>
              <a:rPr lang="en-US" sz="2400" dirty="0" smtClean="0">
                <a:latin typeface="Arial" charset="0"/>
                <a:ea typeface="ＭＳ Ｐゴシック" charset="0"/>
                <a:cs typeface="ＭＳ Ｐゴシック" charset="0"/>
              </a:rPr>
              <a:t>Five Programs</a:t>
            </a: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>
              <a:lnSpc>
                <a:spcPct val="80000"/>
              </a:lnSpc>
            </a:pPr>
            <a:r>
              <a:rPr lang="en-US" sz="2000" dirty="0">
                <a:latin typeface="Arial" charset="0"/>
                <a:ea typeface="ＭＳ Ｐゴシック" charset="0"/>
              </a:rPr>
              <a:t>GSN</a:t>
            </a:r>
          </a:p>
          <a:p>
            <a:pPr lvl="2">
              <a:lnSpc>
                <a:spcPct val="80000"/>
              </a:lnSpc>
            </a:pPr>
            <a:r>
              <a:rPr lang="en-US" sz="1800" dirty="0">
                <a:latin typeface="Arial" charset="0"/>
                <a:ea typeface="ＭＳ Ｐゴシック" charset="0"/>
              </a:rPr>
              <a:t>~160 permanent stations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latin typeface="Arial" charset="0"/>
                <a:ea typeface="ＭＳ Ｐゴシック" charset="0"/>
              </a:rPr>
              <a:t>PASSCAL</a:t>
            </a:r>
          </a:p>
          <a:p>
            <a:pPr lvl="2">
              <a:lnSpc>
                <a:spcPct val="80000"/>
              </a:lnSpc>
            </a:pPr>
            <a:r>
              <a:rPr lang="en-US" sz="1800" dirty="0" smtClean="0">
                <a:latin typeface="Arial" charset="0"/>
                <a:ea typeface="ＭＳ Ｐゴシック" charset="0"/>
              </a:rPr>
              <a:t>6,483 data loggers with 15,249 recording channel capacity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latin typeface="Arial" charset="0"/>
                <a:ea typeface="ＭＳ Ｐゴシック" charset="0"/>
              </a:rPr>
              <a:t>Transportable Array now in Alaska</a:t>
            </a:r>
            <a:endParaRPr lang="en-US" sz="3200" dirty="0"/>
          </a:p>
          <a:p>
            <a:pPr lvl="2"/>
            <a:r>
              <a:rPr lang="en-US" sz="1800" dirty="0">
                <a:latin typeface="Arial" charset="0"/>
                <a:ea typeface="ＭＳ Ｐゴシック" charset="0"/>
              </a:rPr>
              <a:t>239 total stations</a:t>
            </a:r>
          </a:p>
          <a:p>
            <a:pPr lvl="2"/>
            <a:r>
              <a:rPr lang="en-US" sz="1800" dirty="0">
                <a:latin typeface="Arial" charset="0"/>
                <a:ea typeface="ＭＳ Ｐゴシック" charset="0"/>
              </a:rPr>
              <a:t>150 TA </a:t>
            </a:r>
            <a:r>
              <a:rPr lang="en-US" sz="1800" dirty="0" smtClean="0">
                <a:latin typeface="Arial" charset="0"/>
                <a:ea typeface="ＭＳ Ｐゴシック" charset="0"/>
              </a:rPr>
              <a:t>stations</a:t>
            </a:r>
            <a:endParaRPr lang="en-US" sz="1800" dirty="0">
              <a:latin typeface="Arial" charset="0"/>
              <a:ea typeface="ＭＳ Ｐゴシック" charset="0"/>
            </a:endParaRPr>
          </a:p>
          <a:p>
            <a:pPr lvl="1">
              <a:lnSpc>
                <a:spcPct val="80000"/>
              </a:lnSpc>
            </a:pPr>
            <a:r>
              <a:rPr lang="en-US" sz="2000" dirty="0" smtClean="0">
                <a:latin typeface="Arial" charset="0"/>
                <a:ea typeface="ＭＳ Ｐゴシック" charset="0"/>
              </a:rPr>
              <a:t>EPO</a:t>
            </a:r>
            <a:endParaRPr lang="en-US" sz="2000" dirty="0">
              <a:latin typeface="Arial" charset="0"/>
              <a:ea typeface="ＭＳ Ｐゴシック" charset="0"/>
            </a:endParaRPr>
          </a:p>
          <a:p>
            <a:pPr lvl="2">
              <a:lnSpc>
                <a:spcPct val="80000"/>
              </a:lnSpc>
            </a:pPr>
            <a:r>
              <a:rPr lang="en-US" sz="1800" dirty="0">
                <a:latin typeface="Arial" charset="0"/>
                <a:ea typeface="ＭＳ Ｐゴシック" charset="0"/>
              </a:rPr>
              <a:t>Workshops, posters, museum displays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>
                <a:latin typeface="Arial" charset="0"/>
                <a:ea typeface="ＭＳ Ｐゴシック" charset="0"/>
              </a:rPr>
              <a:t>Data Services</a:t>
            </a:r>
          </a:p>
          <a:p>
            <a:pPr lvl="2">
              <a:lnSpc>
                <a:spcPct val="80000"/>
              </a:lnSpc>
            </a:pPr>
            <a:r>
              <a:rPr lang="en-US" sz="1800" dirty="0" smtClean="0">
                <a:latin typeface="Arial" charset="0"/>
                <a:ea typeface="ＭＳ Ｐゴシック" charset="0"/>
              </a:rPr>
              <a:t>&gt;35,000 </a:t>
            </a:r>
            <a:r>
              <a:rPr lang="en-US" sz="1800" dirty="0">
                <a:latin typeface="Arial" charset="0"/>
                <a:ea typeface="ＭＳ Ｐゴシック" charset="0"/>
              </a:rPr>
              <a:t>stations over 45 years</a:t>
            </a:r>
          </a:p>
          <a:p>
            <a:pPr lvl="2">
              <a:lnSpc>
                <a:spcPct val="80000"/>
              </a:lnSpc>
            </a:pPr>
            <a:r>
              <a:rPr lang="en-US" sz="1800" dirty="0" smtClean="0">
                <a:latin typeface="Arial" charset="0"/>
                <a:ea typeface="ＭＳ Ｐゴシック" charset="0"/>
              </a:rPr>
              <a:t>450 </a:t>
            </a:r>
            <a:r>
              <a:rPr lang="en-US" sz="1800" dirty="0">
                <a:latin typeface="Arial" charset="0"/>
                <a:ea typeface="ＭＳ Ｐゴシック" charset="0"/>
              </a:rPr>
              <a:t>terabyte archive of waveform data</a:t>
            </a:r>
          </a:p>
          <a:p>
            <a:pPr lvl="2">
              <a:lnSpc>
                <a:spcPct val="80000"/>
              </a:lnSpc>
            </a:pPr>
            <a:r>
              <a:rPr lang="en-US" sz="1800" dirty="0" smtClean="0">
                <a:latin typeface="Arial" charset="0"/>
                <a:ea typeface="ＭＳ Ｐゴシック" charset="0"/>
              </a:rPr>
              <a:t>Archives 75 terabytes </a:t>
            </a:r>
            <a:r>
              <a:rPr lang="en-US" sz="1800" dirty="0">
                <a:latin typeface="Arial" charset="0"/>
                <a:ea typeface="ＭＳ Ｐゴシック" charset="0"/>
              </a:rPr>
              <a:t>per year</a:t>
            </a:r>
          </a:p>
          <a:p>
            <a:pPr lvl="2">
              <a:lnSpc>
                <a:spcPct val="80000"/>
              </a:lnSpc>
            </a:pPr>
            <a:r>
              <a:rPr lang="en-US" sz="1800" dirty="0">
                <a:latin typeface="Arial" charset="0"/>
                <a:ea typeface="ＭＳ Ｐゴシック" charset="0"/>
              </a:rPr>
              <a:t>Distributes </a:t>
            </a:r>
            <a:r>
              <a:rPr lang="en-US" sz="1800" dirty="0" smtClean="0">
                <a:latin typeface="Arial" charset="0"/>
                <a:ea typeface="ＭＳ Ｐゴシック" charset="0"/>
              </a:rPr>
              <a:t>more than 1 petabyte </a:t>
            </a:r>
            <a:r>
              <a:rPr lang="en-US" sz="1800" dirty="0">
                <a:latin typeface="Arial" charset="0"/>
                <a:ea typeface="ＭＳ Ｐゴシック" charset="0"/>
              </a:rPr>
              <a:t>per </a:t>
            </a:r>
            <a:r>
              <a:rPr lang="en-US" sz="1800" dirty="0" smtClean="0">
                <a:latin typeface="Arial" charset="0"/>
                <a:ea typeface="ＭＳ Ｐゴシック" charset="0"/>
              </a:rPr>
              <a:t>year</a:t>
            </a:r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1447800" y="258753"/>
            <a:ext cx="51879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DADADA"/>
                </a:solidFill>
              </a:rPr>
              <a:t>Overview: What is IRIS?</a:t>
            </a:r>
          </a:p>
        </p:txBody>
      </p:sp>
    </p:spTree>
    <p:extLst>
      <p:ext uri="{BB962C8B-B14F-4D97-AF65-F5344CB8AC3E}">
        <p14:creationId xmlns:p14="http://schemas.microsoft.com/office/powerpoint/2010/main" val="1210033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1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1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1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1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1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1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1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81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819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819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819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819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819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819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819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819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819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819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819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819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819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819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16" y="1004486"/>
            <a:ext cx="7204000" cy="5589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AutoShape 4"/>
          <p:cNvSpPr>
            <a:spLocks noChangeArrowheads="1"/>
          </p:cNvSpPr>
          <p:nvPr/>
        </p:nvSpPr>
        <p:spPr bwMode="auto">
          <a:xfrm>
            <a:off x="8458200" y="6553200"/>
            <a:ext cx="76200" cy="76200"/>
          </a:xfrm>
          <a:prstGeom prst="diamond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1143000" y="0"/>
            <a:ext cx="7239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3600" dirty="0">
                <a:solidFill>
                  <a:srgbClr val="DADADA"/>
                </a:solidFill>
              </a:rPr>
              <a:t>The IRIS Membership</a:t>
            </a:r>
            <a:br>
              <a:rPr lang="en-US" sz="3600" dirty="0">
                <a:solidFill>
                  <a:srgbClr val="DADADA"/>
                </a:solidFill>
              </a:rPr>
            </a:br>
            <a:r>
              <a:rPr lang="en-US" sz="3600" dirty="0">
                <a:solidFill>
                  <a:srgbClr val="DADADA"/>
                </a:solidFill>
              </a:rPr>
              <a:t>	</a:t>
            </a:r>
            <a:r>
              <a:rPr lang="en-US" sz="2800" dirty="0" smtClean="0">
                <a:solidFill>
                  <a:srgbClr val="DADADA"/>
                </a:solidFill>
              </a:rPr>
              <a:t>125 Full </a:t>
            </a:r>
            <a:r>
              <a:rPr lang="en-US" sz="2800" dirty="0">
                <a:solidFill>
                  <a:srgbClr val="DADADA"/>
                </a:solidFill>
              </a:rPr>
              <a:t>Member Institutions</a:t>
            </a:r>
          </a:p>
        </p:txBody>
      </p:sp>
    </p:spTree>
    <p:extLst>
      <p:ext uri="{BB962C8B-B14F-4D97-AF65-F5344CB8AC3E}">
        <p14:creationId xmlns:p14="http://schemas.microsoft.com/office/powerpoint/2010/main" val="511686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2133600" y="4267200"/>
            <a:ext cx="0" cy="11430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03" name="Line 3"/>
          <p:cNvSpPr>
            <a:spLocks noChangeShapeType="1"/>
          </p:cNvSpPr>
          <p:nvPr/>
        </p:nvSpPr>
        <p:spPr bwMode="auto">
          <a:xfrm>
            <a:off x="2743200" y="4343400"/>
            <a:ext cx="1066800" cy="9144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04" name="Line 4"/>
          <p:cNvSpPr>
            <a:spLocks noChangeShapeType="1"/>
          </p:cNvSpPr>
          <p:nvPr/>
        </p:nvSpPr>
        <p:spPr bwMode="auto">
          <a:xfrm>
            <a:off x="2819400" y="5562600"/>
            <a:ext cx="11430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05" name="Line 5"/>
          <p:cNvSpPr>
            <a:spLocks noChangeShapeType="1"/>
          </p:cNvSpPr>
          <p:nvPr/>
        </p:nvSpPr>
        <p:spPr bwMode="auto">
          <a:xfrm>
            <a:off x="2819400" y="4057650"/>
            <a:ext cx="9906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06" name="Line 6"/>
          <p:cNvSpPr>
            <a:spLocks noChangeShapeType="1"/>
          </p:cNvSpPr>
          <p:nvPr/>
        </p:nvSpPr>
        <p:spPr bwMode="auto">
          <a:xfrm flipV="1">
            <a:off x="2057400" y="4343400"/>
            <a:ext cx="1752600" cy="1295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840" name="AutoShape 8"/>
          <p:cNvSpPr>
            <a:spLocks noChangeArrowheads="1"/>
          </p:cNvSpPr>
          <p:nvPr/>
        </p:nvSpPr>
        <p:spPr bwMode="auto">
          <a:xfrm>
            <a:off x="1366838" y="3714750"/>
            <a:ext cx="1447800" cy="685800"/>
          </a:xfrm>
          <a:prstGeom prst="roundRect">
            <a:avLst>
              <a:gd name="adj" fmla="val 16667"/>
            </a:avLst>
          </a:prstGeom>
          <a:solidFill>
            <a:srgbClr val="6C18B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>
                <a:solidFill>
                  <a:srgbClr val="FFEA18"/>
                </a:solidFill>
                <a:latin typeface="Verdana" charset="0"/>
                <a:ea typeface="ＭＳ Ｐゴシック" charset="-128"/>
                <a:cs typeface="ＭＳ Ｐゴシック" charset="-128"/>
              </a:rPr>
              <a:t>GSN</a:t>
            </a:r>
          </a:p>
        </p:txBody>
      </p:sp>
      <p:sp>
        <p:nvSpPr>
          <p:cNvPr id="120841" name="AutoShape 9"/>
          <p:cNvSpPr>
            <a:spLocks noChangeArrowheads="1"/>
          </p:cNvSpPr>
          <p:nvPr/>
        </p:nvSpPr>
        <p:spPr bwMode="auto">
          <a:xfrm>
            <a:off x="1366838" y="5238750"/>
            <a:ext cx="1447800" cy="685800"/>
          </a:xfrm>
          <a:prstGeom prst="roundRect">
            <a:avLst>
              <a:gd name="adj" fmla="val 16667"/>
            </a:avLst>
          </a:prstGeom>
          <a:solidFill>
            <a:srgbClr val="6C18B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>
                <a:solidFill>
                  <a:srgbClr val="FFEA18"/>
                </a:solidFill>
                <a:latin typeface="Verdana" charset="0"/>
                <a:ea typeface="ＭＳ Ｐゴシック" charset="-128"/>
                <a:cs typeface="ＭＳ Ｐゴシック" charset="-128"/>
              </a:rPr>
              <a:t>PASSCAL</a:t>
            </a:r>
          </a:p>
        </p:txBody>
      </p:sp>
      <p:sp>
        <p:nvSpPr>
          <p:cNvPr id="120842" name="AutoShape 10"/>
          <p:cNvSpPr>
            <a:spLocks noChangeArrowheads="1"/>
          </p:cNvSpPr>
          <p:nvPr/>
        </p:nvSpPr>
        <p:spPr bwMode="auto">
          <a:xfrm>
            <a:off x="3779838" y="5238750"/>
            <a:ext cx="1447800" cy="685800"/>
          </a:xfrm>
          <a:prstGeom prst="roundRect">
            <a:avLst>
              <a:gd name="adj" fmla="val 16667"/>
            </a:avLst>
          </a:prstGeom>
          <a:solidFill>
            <a:srgbClr val="6C18B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en-US" sz="2000" b="1">
                <a:solidFill>
                  <a:srgbClr val="FFEA18"/>
                </a:solidFill>
                <a:latin typeface="Verdana" charset="0"/>
              </a:rPr>
              <a:t>EPO</a:t>
            </a:r>
            <a:endParaRPr lang="en-US" b="1">
              <a:solidFill>
                <a:srgbClr val="FFEA18"/>
              </a:solidFill>
              <a:latin typeface="Verdana" charset="0"/>
            </a:endParaRPr>
          </a:p>
        </p:txBody>
      </p:sp>
      <p:sp>
        <p:nvSpPr>
          <p:cNvPr id="120843" name="AutoShape 11"/>
          <p:cNvSpPr>
            <a:spLocks noChangeArrowheads="1"/>
          </p:cNvSpPr>
          <p:nvPr/>
        </p:nvSpPr>
        <p:spPr bwMode="auto">
          <a:xfrm>
            <a:off x="3779838" y="3714750"/>
            <a:ext cx="1447800" cy="685800"/>
          </a:xfrm>
          <a:prstGeom prst="roundRect">
            <a:avLst>
              <a:gd name="adj" fmla="val 16667"/>
            </a:avLst>
          </a:prstGeom>
          <a:solidFill>
            <a:srgbClr val="6C18B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en-US" sz="2000" b="1">
                <a:solidFill>
                  <a:srgbClr val="FFEA18"/>
                </a:solidFill>
                <a:latin typeface="Verdana" charset="0"/>
              </a:rPr>
              <a:t>DS</a:t>
            </a:r>
            <a:endParaRPr lang="en-US" b="1">
              <a:solidFill>
                <a:srgbClr val="FFEA18"/>
              </a:solidFill>
              <a:latin typeface="Verdana" charset="0"/>
            </a:endParaRPr>
          </a:p>
        </p:txBody>
      </p:sp>
      <p:grpSp>
        <p:nvGrpSpPr>
          <p:cNvPr id="25611" name="Group 12"/>
          <p:cNvGrpSpPr>
            <a:grpSpLocks/>
          </p:cNvGrpSpPr>
          <p:nvPr/>
        </p:nvGrpSpPr>
        <p:grpSpPr bwMode="auto">
          <a:xfrm>
            <a:off x="3541713" y="1905000"/>
            <a:ext cx="1865312" cy="838200"/>
            <a:chOff x="2231" y="1428"/>
            <a:chExt cx="1175" cy="528"/>
          </a:xfrm>
        </p:grpSpPr>
        <p:sp>
          <p:nvSpPr>
            <p:cNvPr id="120845" name="AutoShape 13"/>
            <p:cNvSpPr>
              <a:spLocks noChangeArrowheads="1"/>
            </p:cNvSpPr>
            <p:nvPr/>
          </p:nvSpPr>
          <p:spPr bwMode="auto">
            <a:xfrm>
              <a:off x="2231" y="1428"/>
              <a:ext cx="1175" cy="528"/>
            </a:xfrm>
            <a:prstGeom prst="roundRect">
              <a:avLst>
                <a:gd name="adj" fmla="val 16667"/>
              </a:avLst>
            </a:prstGeom>
            <a:solidFill>
              <a:srgbClr val="6C18B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5627" name="Text Box 14"/>
            <p:cNvSpPr txBox="1">
              <a:spLocks noChangeArrowheads="1"/>
            </p:cNvSpPr>
            <p:nvPr/>
          </p:nvSpPr>
          <p:spPr bwMode="auto">
            <a:xfrm>
              <a:off x="2391" y="1560"/>
              <a:ext cx="862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2000" b="1">
                  <a:solidFill>
                    <a:srgbClr val="FFEA18"/>
                  </a:solidFill>
                  <a:latin typeface="Verdana" charset="0"/>
                </a:rPr>
                <a:t>IRIS HQ</a:t>
              </a:r>
              <a:endParaRPr lang="en-US" b="1">
                <a:solidFill>
                  <a:srgbClr val="FFEA18"/>
                </a:solidFill>
                <a:latin typeface="Verdana" charset="0"/>
              </a:endParaRPr>
            </a:p>
          </p:txBody>
        </p:sp>
      </p:grpSp>
      <p:sp>
        <p:nvSpPr>
          <p:cNvPr id="25612" name="Text Box 15"/>
          <p:cNvSpPr txBox="1">
            <a:spLocks noChangeArrowheads="1"/>
          </p:cNvSpPr>
          <p:nvPr/>
        </p:nvSpPr>
        <p:spPr bwMode="auto">
          <a:xfrm>
            <a:off x="1366838" y="3021013"/>
            <a:ext cx="1449387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600" b="1">
                <a:latin typeface="Verdana" charset="0"/>
              </a:rPr>
              <a:t>Data</a:t>
            </a:r>
          </a:p>
          <a:p>
            <a:pPr algn="ctr"/>
            <a:r>
              <a:rPr lang="en-US" sz="1600" b="1">
                <a:latin typeface="Verdana" charset="0"/>
              </a:rPr>
              <a:t>Generating</a:t>
            </a:r>
            <a:endParaRPr lang="en-US">
              <a:latin typeface="Times" charset="0"/>
            </a:endParaRPr>
          </a:p>
        </p:txBody>
      </p:sp>
      <p:sp>
        <p:nvSpPr>
          <p:cNvPr id="25613" name="Rectangle 16"/>
          <p:cNvSpPr>
            <a:spLocks noChangeArrowheads="1"/>
          </p:cNvSpPr>
          <p:nvPr/>
        </p:nvSpPr>
        <p:spPr bwMode="auto">
          <a:xfrm>
            <a:off x="3735388" y="3021013"/>
            <a:ext cx="1538287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600" b="1">
                <a:latin typeface="Verdana" charset="0"/>
              </a:rPr>
              <a:t>Info</a:t>
            </a:r>
          </a:p>
          <a:p>
            <a:pPr algn="ctr"/>
            <a:r>
              <a:rPr lang="en-US" sz="1600" b="1">
                <a:latin typeface="Verdana" charset="0"/>
              </a:rPr>
              <a:t>Distribution</a:t>
            </a:r>
          </a:p>
        </p:txBody>
      </p:sp>
      <p:sp>
        <p:nvSpPr>
          <p:cNvPr id="25614" name="Line 17"/>
          <p:cNvSpPr>
            <a:spLocks noChangeShapeType="1"/>
          </p:cNvSpPr>
          <p:nvPr/>
        </p:nvSpPr>
        <p:spPr bwMode="auto">
          <a:xfrm>
            <a:off x="4460875" y="4419600"/>
            <a:ext cx="0" cy="7620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850" name="AutoShape 18"/>
          <p:cNvSpPr>
            <a:spLocks noChangeArrowheads="1"/>
          </p:cNvSpPr>
          <p:nvPr/>
        </p:nvSpPr>
        <p:spPr bwMode="auto">
          <a:xfrm>
            <a:off x="6515100" y="3714750"/>
            <a:ext cx="1447800" cy="685800"/>
          </a:xfrm>
          <a:prstGeom prst="roundRect">
            <a:avLst>
              <a:gd name="adj" fmla="val 16667"/>
            </a:avLst>
          </a:prstGeom>
          <a:solidFill>
            <a:srgbClr val="FFEA18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en-US" sz="1600" b="1">
                <a:solidFill>
                  <a:srgbClr val="6C18B0"/>
                </a:solidFill>
                <a:latin typeface="Verdana" charset="0"/>
              </a:rPr>
              <a:t>Research</a:t>
            </a:r>
          </a:p>
          <a:p>
            <a:pPr algn="ctr"/>
            <a:r>
              <a:rPr lang="en-US" sz="1600" b="1">
                <a:solidFill>
                  <a:srgbClr val="6C18B0"/>
                </a:solidFill>
                <a:latin typeface="Verdana" charset="0"/>
              </a:rPr>
              <a:t>Community</a:t>
            </a:r>
            <a:endParaRPr lang="en-US" sz="1000" b="1">
              <a:solidFill>
                <a:srgbClr val="6C18B0"/>
              </a:solidFill>
              <a:latin typeface="Verdana" charset="0"/>
            </a:endParaRPr>
          </a:p>
        </p:txBody>
      </p:sp>
      <p:sp>
        <p:nvSpPr>
          <p:cNvPr id="120851" name="AutoShape 19"/>
          <p:cNvSpPr>
            <a:spLocks noChangeArrowheads="1"/>
          </p:cNvSpPr>
          <p:nvPr/>
        </p:nvSpPr>
        <p:spPr bwMode="auto">
          <a:xfrm>
            <a:off x="6515100" y="5238750"/>
            <a:ext cx="1447800" cy="685800"/>
          </a:xfrm>
          <a:prstGeom prst="roundRect">
            <a:avLst>
              <a:gd name="adj" fmla="val 16667"/>
            </a:avLst>
          </a:prstGeom>
          <a:solidFill>
            <a:srgbClr val="FFEA18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en-US" sz="1600" b="1">
                <a:solidFill>
                  <a:srgbClr val="6C18B0"/>
                </a:solidFill>
                <a:latin typeface="Verdana" charset="0"/>
              </a:rPr>
              <a:t>K-12</a:t>
            </a:r>
          </a:p>
          <a:p>
            <a:pPr algn="ctr"/>
            <a:r>
              <a:rPr lang="en-US" sz="1600" b="1">
                <a:solidFill>
                  <a:srgbClr val="6C18B0"/>
                </a:solidFill>
                <a:latin typeface="Verdana" charset="0"/>
              </a:rPr>
              <a:t>Public</a:t>
            </a:r>
            <a:endParaRPr lang="en-US" sz="1000" b="1">
              <a:solidFill>
                <a:srgbClr val="6C18B0"/>
              </a:solidFill>
              <a:latin typeface="Verdana" charset="0"/>
            </a:endParaRPr>
          </a:p>
        </p:txBody>
      </p:sp>
      <p:sp>
        <p:nvSpPr>
          <p:cNvPr id="25617" name="Line 20"/>
          <p:cNvSpPr>
            <a:spLocks noChangeShapeType="1"/>
          </p:cNvSpPr>
          <p:nvPr/>
        </p:nvSpPr>
        <p:spPr bwMode="auto">
          <a:xfrm>
            <a:off x="5257800" y="4038600"/>
            <a:ext cx="1219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18" name="Line 21"/>
          <p:cNvSpPr>
            <a:spLocks noChangeShapeType="1"/>
          </p:cNvSpPr>
          <p:nvPr/>
        </p:nvSpPr>
        <p:spPr bwMode="auto">
          <a:xfrm>
            <a:off x="5257800" y="5562600"/>
            <a:ext cx="1219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19" name="Line 22"/>
          <p:cNvSpPr>
            <a:spLocks noChangeShapeType="1"/>
          </p:cNvSpPr>
          <p:nvPr/>
        </p:nvSpPr>
        <p:spPr bwMode="auto">
          <a:xfrm flipV="1">
            <a:off x="5257800" y="4419600"/>
            <a:ext cx="1295400" cy="8382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20" name="Line 23"/>
          <p:cNvSpPr>
            <a:spLocks noChangeShapeType="1"/>
          </p:cNvSpPr>
          <p:nvPr/>
        </p:nvSpPr>
        <p:spPr bwMode="auto">
          <a:xfrm>
            <a:off x="5181600" y="4343400"/>
            <a:ext cx="1371600" cy="9144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21" name="Text Box 24"/>
          <p:cNvSpPr txBox="1">
            <a:spLocks noChangeArrowheads="1"/>
          </p:cNvSpPr>
          <p:nvPr/>
        </p:nvSpPr>
        <p:spPr bwMode="auto">
          <a:xfrm>
            <a:off x="128588" y="4041775"/>
            <a:ext cx="1312862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1400">
                <a:latin typeface="Verdana" charset="0"/>
              </a:rPr>
              <a:t>San Diego</a:t>
            </a:r>
          </a:p>
          <a:p>
            <a:pPr algn="r"/>
            <a:r>
              <a:rPr lang="en-US" sz="1400">
                <a:latin typeface="Verdana" charset="0"/>
              </a:rPr>
              <a:t>Albuquerque</a:t>
            </a:r>
          </a:p>
        </p:txBody>
      </p:sp>
      <p:sp>
        <p:nvSpPr>
          <p:cNvPr id="25622" name="Rectangle 25"/>
          <p:cNvSpPr>
            <a:spLocks noChangeArrowheads="1"/>
          </p:cNvSpPr>
          <p:nvPr/>
        </p:nvSpPr>
        <p:spPr bwMode="auto">
          <a:xfrm>
            <a:off x="574675" y="5405438"/>
            <a:ext cx="8731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1400">
                <a:latin typeface="Verdana" charset="0"/>
              </a:rPr>
              <a:t>Socorro</a:t>
            </a:r>
          </a:p>
        </p:txBody>
      </p:sp>
      <p:sp>
        <p:nvSpPr>
          <p:cNvPr id="25623" name="Text Box 26"/>
          <p:cNvSpPr txBox="1">
            <a:spLocks noChangeArrowheads="1"/>
          </p:cNvSpPr>
          <p:nvPr/>
        </p:nvSpPr>
        <p:spPr bwMode="auto">
          <a:xfrm>
            <a:off x="5205413" y="3200400"/>
            <a:ext cx="1312862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>
                <a:latin typeface="Verdana" charset="0"/>
              </a:rPr>
              <a:t>Seattle</a:t>
            </a:r>
          </a:p>
          <a:p>
            <a:r>
              <a:rPr lang="en-US" sz="1400">
                <a:latin typeface="Verdana" charset="0"/>
              </a:rPr>
              <a:t>Albuquerque</a:t>
            </a:r>
          </a:p>
          <a:p>
            <a:r>
              <a:rPr lang="en-US" sz="1400">
                <a:latin typeface="Verdana" charset="0"/>
              </a:rPr>
              <a:t>San Diego</a:t>
            </a:r>
            <a:endParaRPr lang="en-US">
              <a:latin typeface="Times" charset="0"/>
            </a:endParaRPr>
          </a:p>
        </p:txBody>
      </p:sp>
      <p:sp>
        <p:nvSpPr>
          <p:cNvPr id="25624" name="Rectangle 27"/>
          <p:cNvSpPr>
            <a:spLocks noChangeArrowheads="1"/>
          </p:cNvSpPr>
          <p:nvPr/>
        </p:nvSpPr>
        <p:spPr bwMode="auto">
          <a:xfrm>
            <a:off x="5432425" y="2133600"/>
            <a:ext cx="15573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latin typeface="Verdana" charset="0"/>
              </a:rPr>
              <a:t>Washington DC</a:t>
            </a:r>
          </a:p>
        </p:txBody>
      </p:sp>
      <p:sp>
        <p:nvSpPr>
          <p:cNvPr id="25625" name="Rectangle 27"/>
          <p:cNvSpPr>
            <a:spLocks noChangeArrowheads="1"/>
          </p:cNvSpPr>
          <p:nvPr/>
        </p:nvSpPr>
        <p:spPr bwMode="auto">
          <a:xfrm>
            <a:off x="1143000" y="0"/>
            <a:ext cx="7620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600">
                <a:solidFill>
                  <a:srgbClr val="DADADA"/>
                </a:solidFill>
                <a:latin typeface="Verdana" charset="0"/>
              </a:rPr>
              <a:t>IRIS</a:t>
            </a:r>
            <a:r>
              <a:rPr lang="en-US">
                <a:solidFill>
                  <a:srgbClr val="DADADA"/>
                </a:solidFill>
                <a:latin typeface="Verdana" charset="0"/>
              </a:rPr>
              <a:t/>
            </a:r>
            <a:br>
              <a:rPr lang="en-US">
                <a:solidFill>
                  <a:srgbClr val="DADADA"/>
                </a:solidFill>
                <a:latin typeface="Verdana" charset="0"/>
              </a:rPr>
            </a:br>
            <a:r>
              <a:rPr lang="en-US" sz="2000" b="1">
                <a:solidFill>
                  <a:srgbClr val="DADADA"/>
                </a:solidFill>
                <a:latin typeface="Verdana" charset="0"/>
              </a:rPr>
              <a:t>Incorporated Research Institutions for Seismology</a:t>
            </a:r>
            <a:endParaRPr lang="en-US">
              <a:solidFill>
                <a:srgbClr val="DADAD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484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80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Facilities are open to seismologists worldwide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Free of charge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Open Data Policy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Talk to IRIS Staff if you have specific questions</a:t>
            </a:r>
          </a:p>
        </p:txBody>
      </p:sp>
      <p:sp>
        <p:nvSpPr>
          <p:cNvPr id="32771" name="Rectangle 5"/>
          <p:cNvSpPr>
            <a:spLocks noChangeArrowheads="1"/>
          </p:cNvSpPr>
          <p:nvPr/>
        </p:nvSpPr>
        <p:spPr bwMode="auto">
          <a:xfrm>
            <a:off x="1447800" y="533400"/>
            <a:ext cx="12827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400">
                <a:solidFill>
                  <a:srgbClr val="DADADA"/>
                </a:solidFill>
              </a:rPr>
              <a:t>IRIS</a:t>
            </a:r>
          </a:p>
        </p:txBody>
      </p:sp>
    </p:spTree>
    <p:extLst>
      <p:ext uri="{BB962C8B-B14F-4D97-AF65-F5344CB8AC3E}">
        <p14:creationId xmlns:p14="http://schemas.microsoft.com/office/powerpoint/2010/main" val="2024016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80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latin typeface="+mj-lt"/>
              </a:rPr>
              <a:t>Ingestion</a:t>
            </a:r>
          </a:p>
          <a:p>
            <a:pPr lvl="1">
              <a:defRPr/>
            </a:pPr>
            <a:r>
              <a:rPr lang="en-US" dirty="0" smtClean="0">
                <a:latin typeface="+mj-lt"/>
              </a:rPr>
              <a:t>Real time methods </a:t>
            </a:r>
          </a:p>
          <a:p>
            <a:pPr lvl="1">
              <a:defRPr/>
            </a:pPr>
            <a:r>
              <a:rPr lang="en-US" dirty="0" smtClean="0">
                <a:latin typeface="+mj-lt"/>
              </a:rPr>
              <a:t>Bulk file transfer methods</a:t>
            </a:r>
          </a:p>
          <a:p>
            <a:pPr>
              <a:defRPr/>
            </a:pPr>
            <a:r>
              <a:rPr lang="en-US" dirty="0" smtClean="0">
                <a:latin typeface="+mj-lt"/>
              </a:rPr>
              <a:t>Archiving and </a:t>
            </a:r>
            <a:r>
              <a:rPr lang="en-US" dirty="0" err="1" smtClean="0">
                <a:latin typeface="+mj-lt"/>
              </a:rPr>
              <a:t>Curation</a:t>
            </a:r>
            <a:endParaRPr lang="en-US" dirty="0" smtClean="0">
              <a:latin typeface="+mj-lt"/>
            </a:endParaRPr>
          </a:p>
          <a:p>
            <a:pPr>
              <a:defRPr/>
            </a:pPr>
            <a:r>
              <a:rPr lang="en-US" dirty="0" smtClean="0">
                <a:latin typeface="+mj-lt"/>
              </a:rPr>
              <a:t>Distribution</a:t>
            </a:r>
          </a:p>
        </p:txBody>
      </p:sp>
      <p:sp>
        <p:nvSpPr>
          <p:cNvPr id="34819" name="Rectangle 5"/>
          <p:cNvSpPr>
            <a:spLocks noChangeArrowheads="1"/>
          </p:cNvSpPr>
          <p:nvPr/>
        </p:nvSpPr>
        <p:spPr bwMode="auto">
          <a:xfrm>
            <a:off x="1447800" y="533400"/>
            <a:ext cx="4951413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400">
                <a:solidFill>
                  <a:srgbClr val="DADADA"/>
                </a:solidFill>
              </a:rPr>
              <a:t>IRIS Data Services</a:t>
            </a:r>
          </a:p>
        </p:txBody>
      </p:sp>
    </p:spTree>
    <p:extLst>
      <p:ext uri="{BB962C8B-B14F-4D97-AF65-F5344CB8AC3E}">
        <p14:creationId xmlns:p14="http://schemas.microsoft.com/office/powerpoint/2010/main" val="2718910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80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latin typeface="+mj-lt"/>
              </a:rPr>
              <a:t>Ingestion</a:t>
            </a:r>
          </a:p>
          <a:p>
            <a:pPr lvl="1">
              <a:defRPr/>
            </a:pPr>
            <a:r>
              <a:rPr lang="en-US" dirty="0" smtClean="0">
                <a:latin typeface="+mj-lt"/>
              </a:rPr>
              <a:t>Real time methods rely on BUD</a:t>
            </a:r>
          </a:p>
          <a:p>
            <a:pPr lvl="2">
              <a:defRPr/>
            </a:pPr>
            <a:r>
              <a:rPr lang="en-US" dirty="0" err="1" smtClean="0">
                <a:solidFill>
                  <a:srgbClr val="FFFF00"/>
                </a:solidFill>
                <a:latin typeface="+mj-lt"/>
              </a:rPr>
              <a:t>SeedLink</a:t>
            </a:r>
            <a:r>
              <a:rPr lang="en-US" dirty="0" smtClean="0">
                <a:solidFill>
                  <a:srgbClr val="FFFF00"/>
                </a:solidFill>
                <a:latin typeface="+mj-lt"/>
              </a:rPr>
              <a:t> is our preferred method</a:t>
            </a:r>
          </a:p>
          <a:p>
            <a:pPr lvl="2">
              <a:defRPr/>
            </a:pPr>
            <a:r>
              <a:rPr lang="en-US" dirty="0" smtClean="0">
                <a:latin typeface="+mj-lt"/>
              </a:rPr>
              <a:t>Antelope Orb2Orb</a:t>
            </a:r>
          </a:p>
          <a:p>
            <a:pPr lvl="2">
              <a:defRPr/>
            </a:pPr>
            <a:r>
              <a:rPr lang="en-US" dirty="0" smtClean="0">
                <a:latin typeface="+mj-lt"/>
              </a:rPr>
              <a:t>RRP</a:t>
            </a:r>
          </a:p>
          <a:p>
            <a:pPr lvl="2">
              <a:defRPr/>
            </a:pPr>
            <a:r>
              <a:rPr lang="en-US" dirty="0" smtClean="0">
                <a:latin typeface="+mj-lt"/>
              </a:rPr>
              <a:t>CD1.0 and CD1.1</a:t>
            </a:r>
          </a:p>
          <a:p>
            <a:pPr lvl="2">
              <a:defRPr/>
            </a:pPr>
            <a:r>
              <a:rPr lang="en-US" dirty="0" smtClean="0">
                <a:latin typeface="+mj-lt"/>
              </a:rPr>
              <a:t>And a variety of others </a:t>
            </a:r>
          </a:p>
          <a:p>
            <a:pPr lvl="1">
              <a:defRPr/>
            </a:pPr>
            <a:r>
              <a:rPr lang="en-US" dirty="0" smtClean="0">
                <a:latin typeface="+mj-lt"/>
              </a:rPr>
              <a:t>Bulk file transfer methods</a:t>
            </a:r>
          </a:p>
          <a:p>
            <a:pPr lvl="2">
              <a:defRPr/>
            </a:pPr>
            <a:r>
              <a:rPr lang="en-US" dirty="0" smtClean="0">
                <a:latin typeface="+mj-lt"/>
              </a:rPr>
              <a:t>mseed2dmc</a:t>
            </a:r>
          </a:p>
        </p:txBody>
      </p:sp>
      <p:sp>
        <p:nvSpPr>
          <p:cNvPr id="36867" name="Rectangle 5"/>
          <p:cNvSpPr>
            <a:spLocks noChangeArrowheads="1"/>
          </p:cNvSpPr>
          <p:nvPr/>
        </p:nvSpPr>
        <p:spPr bwMode="auto">
          <a:xfrm>
            <a:off x="1447800" y="533400"/>
            <a:ext cx="771048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400">
                <a:solidFill>
                  <a:srgbClr val="DADADA"/>
                </a:solidFill>
              </a:rPr>
              <a:t>IRIS Data Services - ingestion</a:t>
            </a:r>
          </a:p>
        </p:txBody>
      </p:sp>
    </p:spTree>
    <p:extLst>
      <p:ext uri="{BB962C8B-B14F-4D97-AF65-F5344CB8AC3E}">
        <p14:creationId xmlns:p14="http://schemas.microsoft.com/office/powerpoint/2010/main" val="3637890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5"/>
          <p:cNvSpPr>
            <a:spLocks noChangeArrowheads="1"/>
          </p:cNvSpPr>
          <p:nvPr/>
        </p:nvSpPr>
        <p:spPr bwMode="auto">
          <a:xfrm>
            <a:off x="1447800" y="533400"/>
            <a:ext cx="771048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400">
                <a:solidFill>
                  <a:srgbClr val="DADADA"/>
                </a:solidFill>
              </a:rPr>
              <a:t>IRIS Data Services - ingestion</a:t>
            </a:r>
          </a:p>
        </p:txBody>
      </p:sp>
      <p:pic>
        <p:nvPicPr>
          <p:cNvPr id="3" name="Picture 2" descr="Ch-ArchiveRat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36" y="820248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06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chnic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Technic.thmx</Template>
  <TotalTime>507</TotalTime>
  <Words>354</Words>
  <Application>Microsoft Macintosh PowerPoint</Application>
  <PresentationFormat>On-screen Show (4:3)</PresentationFormat>
  <Paragraphs>117</Paragraphs>
  <Slides>14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Calibri</vt:lpstr>
      <vt:lpstr>Franklin Gothic Book</vt:lpstr>
      <vt:lpstr>ＭＳ Ｐゴシック</vt:lpstr>
      <vt:lpstr>Times</vt:lpstr>
      <vt:lpstr>Verdana</vt:lpstr>
      <vt:lpstr>Wingdings 2</vt:lpstr>
      <vt:lpstr>Arial</vt:lpstr>
      <vt:lpstr>Technic</vt:lpstr>
      <vt:lpstr>An Overview of IRIS and IRIS Data Services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Workshops and REED Projects</vt:lpstr>
    </vt:vector>
  </TitlesOfParts>
  <Company>IRIS</Company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Managing Data from Seismic networks </dc:title>
  <dc:creator>Tim Ahern</dc:creator>
  <cp:lastModifiedBy>Gale Cox</cp:lastModifiedBy>
  <cp:revision>29</cp:revision>
  <dcterms:created xsi:type="dcterms:W3CDTF">2017-08-05T04:19:26Z</dcterms:created>
  <dcterms:modified xsi:type="dcterms:W3CDTF">2017-08-10T17:50:17Z</dcterms:modified>
</cp:coreProperties>
</file>